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10"/>
  </p:notesMasterIdLst>
  <p:sldIdLst>
    <p:sldId id="593" r:id="rId5"/>
    <p:sldId id="634" r:id="rId6"/>
    <p:sldId id="635" r:id="rId7"/>
    <p:sldId id="637" r:id="rId8"/>
    <p:sldId id="638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58435" autoAdjust="0"/>
  </p:normalViewPr>
  <p:slideViewPr>
    <p:cSldViewPr snapToGrid="0">
      <p:cViewPr varScale="1">
        <p:scale>
          <a:sx n="39" d="100"/>
          <a:sy n="39" d="100"/>
        </p:scale>
        <p:origin x="1684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515AE2E-8F02-4A30-AC6C-E1D8A200040B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1015DBC8-9857-462B-BA16-F7968AE83C60}">
      <dgm:prSet phldrT="[Tekst]"/>
      <dgm:spPr/>
      <dgm:t>
        <a:bodyPr/>
        <a:lstStyle/>
        <a:p>
          <a:r>
            <a:rPr lang="nl-BE" dirty="0"/>
            <a:t>LEERPAD</a:t>
          </a:r>
        </a:p>
      </dgm:t>
    </dgm:pt>
    <dgm:pt modelId="{796C8CE2-0618-4AE6-8586-ED22BEB0B82E}" type="parTrans" cxnId="{5615D2F8-591B-4D2F-BEAA-C6B30DA5C7B5}">
      <dgm:prSet/>
      <dgm:spPr/>
      <dgm:t>
        <a:bodyPr/>
        <a:lstStyle/>
        <a:p>
          <a:endParaRPr lang="nl-BE"/>
        </a:p>
      </dgm:t>
    </dgm:pt>
    <dgm:pt modelId="{20D92A70-3869-4312-8BB8-2A1F45C4F3F3}" type="sibTrans" cxnId="{5615D2F8-591B-4D2F-BEAA-C6B30DA5C7B5}">
      <dgm:prSet/>
      <dgm:spPr/>
      <dgm:t>
        <a:bodyPr/>
        <a:lstStyle/>
        <a:p>
          <a:endParaRPr lang="nl-BE"/>
        </a:p>
      </dgm:t>
    </dgm:pt>
    <dgm:pt modelId="{02A7E556-4947-42D3-8606-58817FCF6374}">
      <dgm:prSet phldrT="[Tekst]"/>
      <dgm:spPr/>
      <dgm:t>
        <a:bodyPr/>
        <a:lstStyle/>
        <a:p>
          <a:r>
            <a:rPr lang="nl-BE" dirty="0"/>
            <a:t>SERVICE LEARNING</a:t>
          </a:r>
        </a:p>
      </dgm:t>
    </dgm:pt>
    <dgm:pt modelId="{5A6E82A1-C3FD-4D60-9912-1FB62A929899}" type="parTrans" cxnId="{E59CB770-EE5B-42A1-849F-382E4AF1E5BE}">
      <dgm:prSet/>
      <dgm:spPr/>
      <dgm:t>
        <a:bodyPr/>
        <a:lstStyle/>
        <a:p>
          <a:endParaRPr lang="nl-BE"/>
        </a:p>
      </dgm:t>
    </dgm:pt>
    <dgm:pt modelId="{7BBE23E1-2B7F-4F8E-A4F7-AC8CBAEB4D3C}" type="sibTrans" cxnId="{E59CB770-EE5B-42A1-849F-382E4AF1E5BE}">
      <dgm:prSet/>
      <dgm:spPr/>
      <dgm:t>
        <a:bodyPr/>
        <a:lstStyle/>
        <a:p>
          <a:endParaRPr lang="nl-BE"/>
        </a:p>
      </dgm:t>
    </dgm:pt>
    <dgm:pt modelId="{E20AC1E5-E777-4BCF-BE57-022F2763CF39}">
      <dgm:prSet phldrT="[Tekst]"/>
      <dgm:spPr/>
      <dgm:t>
        <a:bodyPr/>
        <a:lstStyle/>
        <a:p>
          <a:r>
            <a:rPr lang="nl-BE" dirty="0"/>
            <a:t>PLG</a:t>
          </a:r>
        </a:p>
      </dgm:t>
    </dgm:pt>
    <dgm:pt modelId="{1283BD52-5840-47E0-A93B-10C432F0651E}" type="parTrans" cxnId="{1862F596-C360-4FB3-8787-EE098F691816}">
      <dgm:prSet/>
      <dgm:spPr/>
      <dgm:t>
        <a:bodyPr/>
        <a:lstStyle/>
        <a:p>
          <a:endParaRPr lang="nl-BE"/>
        </a:p>
      </dgm:t>
    </dgm:pt>
    <dgm:pt modelId="{95847F59-47D2-409A-A206-331B4152B9A4}" type="sibTrans" cxnId="{1862F596-C360-4FB3-8787-EE098F691816}">
      <dgm:prSet/>
      <dgm:spPr/>
      <dgm:t>
        <a:bodyPr/>
        <a:lstStyle/>
        <a:p>
          <a:endParaRPr lang="nl-BE"/>
        </a:p>
      </dgm:t>
    </dgm:pt>
    <dgm:pt modelId="{8FC59366-E158-4181-9E98-294EC1934201}" type="pres">
      <dgm:prSet presAssocID="{7515AE2E-8F02-4A30-AC6C-E1D8A200040B}" presName="compositeShape" presStyleCnt="0">
        <dgm:presLayoutVars>
          <dgm:chMax val="7"/>
          <dgm:dir/>
          <dgm:resizeHandles val="exact"/>
        </dgm:presLayoutVars>
      </dgm:prSet>
      <dgm:spPr/>
    </dgm:pt>
    <dgm:pt modelId="{B12C028C-C4EC-4B7B-90AA-927CE67932BD}" type="pres">
      <dgm:prSet presAssocID="{1015DBC8-9857-462B-BA16-F7968AE83C60}" presName="circ1" presStyleLbl="vennNode1" presStyleIdx="0" presStyleCnt="3"/>
      <dgm:spPr/>
    </dgm:pt>
    <dgm:pt modelId="{0171B961-FCDD-4CAD-9168-41403930F244}" type="pres">
      <dgm:prSet presAssocID="{1015DBC8-9857-462B-BA16-F7968AE83C60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5426D393-F787-472F-930B-99A0942062AB}" type="pres">
      <dgm:prSet presAssocID="{02A7E556-4947-42D3-8606-58817FCF6374}" presName="circ2" presStyleLbl="vennNode1" presStyleIdx="1" presStyleCnt="3"/>
      <dgm:spPr/>
    </dgm:pt>
    <dgm:pt modelId="{A5DDDE45-94CA-4186-9969-1CA96B9210DE}" type="pres">
      <dgm:prSet presAssocID="{02A7E556-4947-42D3-8606-58817FCF6374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B952AE38-1469-40E3-86ED-26AC3A3AC25D}" type="pres">
      <dgm:prSet presAssocID="{E20AC1E5-E777-4BCF-BE57-022F2763CF39}" presName="circ3" presStyleLbl="vennNode1" presStyleIdx="2" presStyleCnt="3"/>
      <dgm:spPr/>
    </dgm:pt>
    <dgm:pt modelId="{3E4C46E3-A862-4C71-A836-07353B1AF04A}" type="pres">
      <dgm:prSet presAssocID="{E20AC1E5-E777-4BCF-BE57-022F2763CF39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19C5FA12-A148-40A3-A85D-9C56BB6F4DFB}" type="presOf" srcId="{02A7E556-4947-42D3-8606-58817FCF6374}" destId="{A5DDDE45-94CA-4186-9969-1CA96B9210DE}" srcOrd="1" destOrd="0" presId="urn:microsoft.com/office/officeart/2005/8/layout/venn1"/>
    <dgm:cxn modelId="{E9E8FF22-AC3D-467D-914E-70E3DE4B0B44}" type="presOf" srcId="{1015DBC8-9857-462B-BA16-F7968AE83C60}" destId="{0171B961-FCDD-4CAD-9168-41403930F244}" srcOrd="1" destOrd="0" presId="urn:microsoft.com/office/officeart/2005/8/layout/venn1"/>
    <dgm:cxn modelId="{CE307A2A-8AE9-4400-B563-C5D92E9D2305}" type="presOf" srcId="{7515AE2E-8F02-4A30-AC6C-E1D8A200040B}" destId="{8FC59366-E158-4181-9E98-294EC1934201}" srcOrd="0" destOrd="0" presId="urn:microsoft.com/office/officeart/2005/8/layout/venn1"/>
    <dgm:cxn modelId="{F2FF9F5B-5BB6-4B6F-B558-F0F228DB8AC8}" type="presOf" srcId="{02A7E556-4947-42D3-8606-58817FCF6374}" destId="{5426D393-F787-472F-930B-99A0942062AB}" srcOrd="0" destOrd="0" presId="urn:microsoft.com/office/officeart/2005/8/layout/venn1"/>
    <dgm:cxn modelId="{E59CB770-EE5B-42A1-849F-382E4AF1E5BE}" srcId="{7515AE2E-8F02-4A30-AC6C-E1D8A200040B}" destId="{02A7E556-4947-42D3-8606-58817FCF6374}" srcOrd="1" destOrd="0" parTransId="{5A6E82A1-C3FD-4D60-9912-1FB62A929899}" sibTransId="{7BBE23E1-2B7F-4F8E-A4F7-AC8CBAEB4D3C}"/>
    <dgm:cxn modelId="{1862F596-C360-4FB3-8787-EE098F691816}" srcId="{7515AE2E-8F02-4A30-AC6C-E1D8A200040B}" destId="{E20AC1E5-E777-4BCF-BE57-022F2763CF39}" srcOrd="2" destOrd="0" parTransId="{1283BD52-5840-47E0-A93B-10C432F0651E}" sibTransId="{95847F59-47D2-409A-A206-331B4152B9A4}"/>
    <dgm:cxn modelId="{B208E2B5-E413-49A4-93FC-67E6E7CF3A45}" type="presOf" srcId="{E20AC1E5-E777-4BCF-BE57-022F2763CF39}" destId="{B952AE38-1469-40E3-86ED-26AC3A3AC25D}" srcOrd="0" destOrd="0" presId="urn:microsoft.com/office/officeart/2005/8/layout/venn1"/>
    <dgm:cxn modelId="{50098ACC-79C3-4944-9FBA-859D90B134E4}" type="presOf" srcId="{E20AC1E5-E777-4BCF-BE57-022F2763CF39}" destId="{3E4C46E3-A862-4C71-A836-07353B1AF04A}" srcOrd="1" destOrd="0" presId="urn:microsoft.com/office/officeart/2005/8/layout/venn1"/>
    <dgm:cxn modelId="{DCD0B9E2-0546-4E8A-997C-7A8E2ABB9706}" type="presOf" srcId="{1015DBC8-9857-462B-BA16-F7968AE83C60}" destId="{B12C028C-C4EC-4B7B-90AA-927CE67932BD}" srcOrd="0" destOrd="0" presId="urn:microsoft.com/office/officeart/2005/8/layout/venn1"/>
    <dgm:cxn modelId="{5615D2F8-591B-4D2F-BEAA-C6B30DA5C7B5}" srcId="{7515AE2E-8F02-4A30-AC6C-E1D8A200040B}" destId="{1015DBC8-9857-462B-BA16-F7968AE83C60}" srcOrd="0" destOrd="0" parTransId="{796C8CE2-0618-4AE6-8586-ED22BEB0B82E}" sibTransId="{20D92A70-3869-4312-8BB8-2A1F45C4F3F3}"/>
    <dgm:cxn modelId="{B6903D3D-74D2-41BE-A7CE-A4D43DCC3D3C}" type="presParOf" srcId="{8FC59366-E158-4181-9E98-294EC1934201}" destId="{B12C028C-C4EC-4B7B-90AA-927CE67932BD}" srcOrd="0" destOrd="0" presId="urn:microsoft.com/office/officeart/2005/8/layout/venn1"/>
    <dgm:cxn modelId="{68205B2F-E584-476E-954C-D5797A896F80}" type="presParOf" srcId="{8FC59366-E158-4181-9E98-294EC1934201}" destId="{0171B961-FCDD-4CAD-9168-41403930F244}" srcOrd="1" destOrd="0" presId="urn:microsoft.com/office/officeart/2005/8/layout/venn1"/>
    <dgm:cxn modelId="{7F5718E3-03C8-437B-8AF0-14E302FC23FB}" type="presParOf" srcId="{8FC59366-E158-4181-9E98-294EC1934201}" destId="{5426D393-F787-472F-930B-99A0942062AB}" srcOrd="2" destOrd="0" presId="urn:microsoft.com/office/officeart/2005/8/layout/venn1"/>
    <dgm:cxn modelId="{C50E6095-6702-4284-9655-243C6D2E3121}" type="presParOf" srcId="{8FC59366-E158-4181-9E98-294EC1934201}" destId="{A5DDDE45-94CA-4186-9969-1CA96B9210DE}" srcOrd="3" destOrd="0" presId="urn:microsoft.com/office/officeart/2005/8/layout/venn1"/>
    <dgm:cxn modelId="{3C779F8A-3516-4176-B2E1-8C1641959E9E}" type="presParOf" srcId="{8FC59366-E158-4181-9E98-294EC1934201}" destId="{B952AE38-1469-40E3-86ED-26AC3A3AC25D}" srcOrd="4" destOrd="0" presId="urn:microsoft.com/office/officeart/2005/8/layout/venn1"/>
    <dgm:cxn modelId="{7058715E-3C1C-44EA-A7E2-32B9C3B8DD0D}" type="presParOf" srcId="{8FC59366-E158-4181-9E98-294EC1934201}" destId="{3E4C46E3-A862-4C71-A836-07353B1AF04A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2C028C-C4EC-4B7B-90AA-927CE67932BD}">
      <dsp:nvSpPr>
        <dsp:cNvPr id="0" name=""/>
        <dsp:cNvSpPr/>
      </dsp:nvSpPr>
      <dsp:spPr>
        <a:xfrm>
          <a:off x="1170463" y="50284"/>
          <a:ext cx="2413635" cy="241363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600" kern="1200" dirty="0"/>
            <a:t>LEERPAD</a:t>
          </a:r>
        </a:p>
      </dsp:txBody>
      <dsp:txXfrm>
        <a:off x="1492281" y="472670"/>
        <a:ext cx="1769999" cy="1086135"/>
      </dsp:txXfrm>
    </dsp:sp>
    <dsp:sp modelId="{5426D393-F787-472F-930B-99A0942062AB}">
      <dsp:nvSpPr>
        <dsp:cNvPr id="0" name=""/>
        <dsp:cNvSpPr/>
      </dsp:nvSpPr>
      <dsp:spPr>
        <a:xfrm>
          <a:off x="2041383" y="1558805"/>
          <a:ext cx="2413635" cy="241363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600" kern="1200" dirty="0"/>
            <a:t>SERVICE LEARNING</a:t>
          </a:r>
        </a:p>
      </dsp:txBody>
      <dsp:txXfrm>
        <a:off x="2779553" y="2182328"/>
        <a:ext cx="1448181" cy="1327499"/>
      </dsp:txXfrm>
    </dsp:sp>
    <dsp:sp modelId="{B952AE38-1469-40E3-86ED-26AC3A3AC25D}">
      <dsp:nvSpPr>
        <dsp:cNvPr id="0" name=""/>
        <dsp:cNvSpPr/>
      </dsp:nvSpPr>
      <dsp:spPr>
        <a:xfrm>
          <a:off x="299543" y="1558805"/>
          <a:ext cx="2413635" cy="241363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600" kern="1200" dirty="0"/>
            <a:t>PLG</a:t>
          </a:r>
        </a:p>
      </dsp:txBody>
      <dsp:txXfrm>
        <a:off x="526827" y="2182328"/>
        <a:ext cx="1448181" cy="13274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CB9514-4D67-49A6-8D3F-57903785AF92}" type="datetimeFigureOut">
              <a:rPr lang="nl-BE" smtClean="0"/>
              <a:t>2/04/2021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D0CB22-9838-4EAA-A1AC-2713E6A5B234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21718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0CB22-9838-4EAA-A1AC-2713E6A5B234}" type="slidenum">
              <a:rPr lang="nl-BE" smtClean="0"/>
              <a:t>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135154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sz="1200" dirty="0"/>
              <a:t>Professionele leergemeenschap is vorig jaar opgestart</a:t>
            </a:r>
          </a:p>
          <a:p>
            <a:r>
              <a:rPr lang="nl-BE" sz="1200" dirty="0"/>
              <a:t>Inventariseren van actuele noden: te laat komen, imago van de school, werking met brugfiguur uitbouwen,…</a:t>
            </a:r>
          </a:p>
          <a:p>
            <a:r>
              <a:rPr lang="nl-BE" sz="1200" dirty="0"/>
              <a:t>Samenwerking met het project ‘samen opleiden’. Expertise van de leerkrachten mengen met expertise van docenten. </a:t>
            </a:r>
            <a:r>
              <a:rPr lang="nl-BE" sz="1200" i="1" dirty="0"/>
              <a:t>Illustratie: overgang zesde leerjaar-eerste middelbaar in een divers </a:t>
            </a:r>
            <a:r>
              <a:rPr lang="nl-BE" sz="1200" i="1" dirty="0" err="1"/>
              <a:t>sociaal-economische</a:t>
            </a:r>
            <a:r>
              <a:rPr lang="nl-BE" sz="1200" i="1" dirty="0"/>
              <a:t> context</a:t>
            </a:r>
          </a:p>
          <a:p>
            <a:r>
              <a:rPr lang="nl-BE" sz="1200" dirty="0"/>
              <a:t>Andere actoren opzoeken en betrekken: ouders, kinderen, zorgcoördinatoren,….</a:t>
            </a:r>
          </a:p>
          <a:p>
            <a:endParaRPr lang="nl-BE" dirty="0"/>
          </a:p>
          <a:p>
            <a:r>
              <a:rPr lang="nl-BE" sz="1200" dirty="0"/>
              <a:t>Uitbreiding van het project, nu soort proefdraai. Studenten die meedraaien in bv. een organisatie als Scharnier. Hun ervaringen inbrengen.</a:t>
            </a:r>
          </a:p>
          <a:p>
            <a:r>
              <a:rPr lang="nl-BE" sz="1200" dirty="0"/>
              <a:t>Op zoek gaan naar herkenning, patronen.</a:t>
            </a:r>
          </a:p>
          <a:p>
            <a:r>
              <a:rPr lang="nl-BE" sz="1200" dirty="0"/>
              <a:t>Vanuit de hefboom ‘geraakt worden’ kennis verdiepen.</a:t>
            </a:r>
          </a:p>
          <a:p>
            <a:r>
              <a:rPr lang="nl-BE" sz="1200" dirty="0"/>
              <a:t>Het narratief dat studenten gebruiken verruimen, hun blik openen…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0CB22-9838-4EAA-A1AC-2713E6A5B234}" type="slidenum">
              <a:rPr lang="nl-BE" smtClean="0"/>
              <a:t>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26785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0CB22-9838-4EAA-A1AC-2713E6A5B234}" type="slidenum">
              <a:rPr lang="nl-BE" smtClean="0"/>
              <a:t>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274714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0CB22-9838-4EAA-A1AC-2713E6A5B234}" type="slidenum">
              <a:rPr lang="nl-BE" smtClean="0"/>
              <a:t>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251382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0CB22-9838-4EAA-A1AC-2713E6A5B234}" type="slidenum">
              <a:rPr lang="nl-BE" smtClean="0"/>
              <a:t>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230513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nl-NL"/>
              <a:t>titel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nl-NL"/>
              <a:t>spreker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C0D2BD1C-3F16-43E3-8885-70F56B35ACD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313" y="1089491"/>
            <a:ext cx="1967789" cy="1755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fbeelding 8" descr="Afbeelding met persoon, binnen, vrouw, staand&#10;&#10;Automatisch gegenereerde beschrijving">
            <a:extLst>
              <a:ext uri="{FF2B5EF4-FFF2-40B4-BE49-F238E27FC236}">
                <a16:creationId xmlns:a16="http://schemas.microsoft.com/office/drawing/2014/main" id="{ED101F40-BE7E-490B-BDD3-DD0A08F0AA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10679" b="4892"/>
          <a:stretch/>
        </p:blipFill>
        <p:spPr>
          <a:xfrm>
            <a:off x="0" y="-1"/>
            <a:ext cx="8390147" cy="4722921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8F8CE76F-7B30-4536-B307-0609A4CF2FDD}"/>
              </a:ext>
            </a:extLst>
          </p:cNvPr>
          <p:cNvSpPr txBox="1"/>
          <p:nvPr userDrawn="1"/>
        </p:nvSpPr>
        <p:spPr>
          <a:xfrm>
            <a:off x="9517312" y="3173200"/>
            <a:ext cx="1967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800"/>
              <a:t>7 december 2020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46939580-AC44-4763-BCE4-E824C4014D69}"/>
              </a:ext>
            </a:extLst>
          </p:cNvPr>
          <p:cNvSpPr txBox="1"/>
          <p:nvPr userDrawn="1"/>
        </p:nvSpPr>
        <p:spPr>
          <a:xfrm rot="16200000">
            <a:off x="7769491" y="3749223"/>
            <a:ext cx="20601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/>
              <a:t>Foto: Frank Toussaint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dirty="0"/>
              <a:t>4/2/2021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AD0F1937-5C02-4B51-8779-279FE01E9DC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1274" y="1"/>
            <a:ext cx="890726" cy="79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dirty="0"/>
              <a:t>4/2/2021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>
            <a:extLst>
              <a:ext uri="{FF2B5EF4-FFF2-40B4-BE49-F238E27FC236}">
                <a16:creationId xmlns:a16="http://schemas.microsoft.com/office/drawing/2014/main" id="{2CC9D718-1B16-4F17-B192-87CBADB554F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1274" y="1"/>
            <a:ext cx="890726" cy="79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dirty="0"/>
              <a:t>4/2/2021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dirty="0"/>
              <a:t>4/2/2021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dirty="0"/>
              <a:t>4/2/2021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A8DD8410-1F9C-4F66-B08E-51A1721D44A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1274" y="1"/>
            <a:ext cx="890726" cy="79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dirty="0"/>
              <a:t>4/2/2021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D9A9FAC4-8D72-4F1F-B34E-ECE3CE22727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1274" y="1"/>
            <a:ext cx="890726" cy="79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dirty="0"/>
              <a:t>4/2/2021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421F9D7A-FE7A-485B-8543-82A4A4F92CA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1274" y="1"/>
            <a:ext cx="890726" cy="79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dirty="0"/>
              <a:t>4/2/2021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84D283F8-20D5-49D7-921C-4455B926B92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1274" y="1"/>
            <a:ext cx="890726" cy="79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dirty="0"/>
              <a:t>4/2/2021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A434F5F9-0C31-451B-9D28-69D8AC24B11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1274" y="1"/>
            <a:ext cx="890726" cy="79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dirty="0"/>
              <a:t>4/2/2021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dirty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>
            <a:extLst>
              <a:ext uri="{FF2B5EF4-FFF2-40B4-BE49-F238E27FC236}">
                <a16:creationId xmlns:a16="http://schemas.microsoft.com/office/drawing/2014/main" id="{200F6906-61C6-4613-844F-E5FD4199304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1274" y="1"/>
            <a:ext cx="890726" cy="79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0298CD5-6C1E-4009-B41F-6DF62E31D3BE}" type="datetimeFigureOut">
              <a:rPr lang="en-US" dirty="0"/>
              <a:pPr/>
              <a:t>4/2/2021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>
            <a:extLst>
              <a:ext uri="{FF2B5EF4-FFF2-40B4-BE49-F238E27FC236}">
                <a16:creationId xmlns:a16="http://schemas.microsoft.com/office/drawing/2014/main" id="{DC069E33-0094-4467-8099-57D26AA4ED5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1274" y="1"/>
            <a:ext cx="890726" cy="79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.jpg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3D285A-F7D4-4729-AB62-61B0ACC54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/>
          <a:p>
            <a:r>
              <a:rPr lang="nl-NL" sz="4000" dirty="0" err="1"/>
              <a:t>Leerpad</a:t>
            </a:r>
            <a:r>
              <a:rPr lang="nl-NL" sz="4000" dirty="0"/>
              <a:t> met casussen</a:t>
            </a:r>
            <a:br>
              <a:rPr lang="nl-NL" sz="4000" dirty="0"/>
            </a:br>
            <a:r>
              <a:rPr lang="nl-NL" sz="4000" dirty="0"/>
              <a:t> VIVES CAMPUS BRUGGE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5D719E0-70EF-47E2-B27F-78B72E5B0E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484944" cy="1463040"/>
          </a:xfrm>
        </p:spPr>
        <p:txBody>
          <a:bodyPr/>
          <a:lstStyle/>
          <a:p>
            <a:r>
              <a:rPr lang="en-US" dirty="0"/>
              <a:t>Sofie </a:t>
            </a:r>
            <a:r>
              <a:rPr lang="en-US" dirty="0" err="1"/>
              <a:t>Thoen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Leen Van </a:t>
            </a:r>
            <a:r>
              <a:rPr lang="en-US" dirty="0" err="1"/>
              <a:t>Craesbeek</a:t>
            </a:r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FCFF199-72E7-493F-9C55-987B1A6AA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6819" y="6209828"/>
            <a:ext cx="1228725" cy="60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F39DC18A-73F2-4223-94F3-86B9EC0C9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7294" y="5961539"/>
            <a:ext cx="3429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ijdelijke aanduiding voor afbeelding 4">
            <a:extLst>
              <a:ext uri="{FF2B5EF4-FFF2-40B4-BE49-F238E27FC236}">
                <a16:creationId xmlns:a16="http://schemas.microsoft.com/office/drawing/2014/main" id="{3B40BD38-2204-490D-B6C3-1A2294EAACF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5"/>
          <a:srcRect t="21868" b="21868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68642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7041A4-59E9-42B4-92BA-9DD5441F6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000" dirty="0"/>
              <a:t>1. VERDUURZAMING en VERBREDING</a:t>
            </a:r>
            <a:endParaRPr lang="nl-BE" sz="40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8B2EBA9-4C1F-4B50-A149-F7EF3FCC80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60612" y="1936376"/>
            <a:ext cx="4918395" cy="4372984"/>
          </a:xfrm>
        </p:spPr>
        <p:txBody>
          <a:bodyPr>
            <a:normAutofit/>
          </a:bodyPr>
          <a:lstStyle/>
          <a:p>
            <a:pPr algn="l" rtl="0" fontAlgn="base"/>
            <a:r>
              <a:rPr lang="nl-NL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</a:p>
          <a:p>
            <a:pPr marL="0" indent="0" algn="l" rtl="0" fontAlgn="base">
              <a:buNone/>
            </a:pPr>
            <a:endParaRPr lang="nl-NL" sz="1400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nl-NL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​</a:t>
            </a:r>
            <a:r>
              <a:rPr lang="nl-NL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HET LEERPAD </a:t>
            </a:r>
            <a:r>
              <a:rPr lang="nl-NL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faciliteert een ‘</a:t>
            </a:r>
            <a:r>
              <a:rPr lang="nl-NL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flipped</a:t>
            </a:r>
            <a:r>
              <a:rPr lang="nl-NL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’ aanpak; tijdens de contacturen is er meer ruimte voor verwerking en </a:t>
            </a:r>
            <a:r>
              <a:rPr lang="nl-NL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inoefening</a:t>
            </a:r>
            <a:r>
              <a:rPr lang="nl-NL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(bespreken van casussen, in gesprek gaan met ervaringsdeskundigen…).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PLG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: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transitie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​6de leerjaar-1e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middelbaar</a:t>
            </a:r>
            <a:endParaRPr lang="en-US" sz="20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SERVICE LEARNING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: de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werkelijkheid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tart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elke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theorie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; je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kunt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veel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leren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uit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de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theorie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maar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elke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ervaring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is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ook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leerzaam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marL="0" indent="0" algn="l">
              <a:spcAft>
                <a:spcPts val="800"/>
              </a:spcAft>
              <a:buNone/>
            </a:pPr>
            <a:endParaRPr lang="nl-NL" sz="1800" dirty="0">
              <a:solidFill>
                <a:srgbClr val="201F1E"/>
              </a:solidFill>
              <a:latin typeface="Source Sans Pro" panose="020B0503030403020204" pitchFamily="34" charset="0"/>
            </a:endParaRPr>
          </a:p>
          <a:p>
            <a:pPr marL="0" indent="0">
              <a:buNone/>
            </a:pPr>
            <a:endParaRPr lang="nl-BE" dirty="0"/>
          </a:p>
        </p:txBody>
      </p:sp>
      <p:graphicFrame>
        <p:nvGraphicFramePr>
          <p:cNvPr id="4" name="Tijdelijke aanduiding voor inhoud 3">
            <a:extLst>
              <a:ext uri="{FF2B5EF4-FFF2-40B4-BE49-F238E27FC236}">
                <a16:creationId xmlns:a16="http://schemas.microsoft.com/office/drawing/2014/main" id="{709E62A1-E4C8-44A8-8F89-402386489F15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908052118"/>
              </p:ext>
            </p:extLst>
          </p:nvPr>
        </p:nvGraphicFramePr>
        <p:xfrm>
          <a:off x="5989638" y="2286000"/>
          <a:ext cx="4754562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kstvak 4">
            <a:extLst>
              <a:ext uri="{FF2B5EF4-FFF2-40B4-BE49-F238E27FC236}">
                <a16:creationId xmlns:a16="http://schemas.microsoft.com/office/drawing/2014/main" id="{5AE6F5FA-BB43-4AE6-B80A-76DEE3B6D1E8}"/>
              </a:ext>
            </a:extLst>
          </p:cNvPr>
          <p:cNvSpPr txBox="1"/>
          <p:nvPr/>
        </p:nvSpPr>
        <p:spPr>
          <a:xfrm>
            <a:off x="3046810" y="3244334"/>
            <a:ext cx="60936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nl-BE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2B6709FF-4972-47DF-9D74-ADC1E62456C8}"/>
              </a:ext>
            </a:extLst>
          </p:cNvPr>
          <p:cNvSpPr txBox="1"/>
          <p:nvPr/>
        </p:nvSpPr>
        <p:spPr>
          <a:xfrm>
            <a:off x="3046810" y="3207586"/>
            <a:ext cx="60936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7371142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7041A4-59E9-42B4-92BA-9DD5441F6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000" dirty="0"/>
              <a:t>2. Doelstellingen</a:t>
            </a:r>
            <a:endParaRPr lang="nl-BE" sz="40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8B2EBA9-4C1F-4B50-A149-F7EF3FCC80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0">
              <a:buFont typeface="Wingdings" panose="05000000000000000000" pitchFamily="2" charset="2"/>
              <a:buChar char="Ø"/>
            </a:pPr>
            <a:r>
              <a:rPr lang="nl-BE" sz="2400" dirty="0"/>
              <a:t>Inhoudelijk kader: verzamelen van inhouden en delen in meerdere contexten (april-december)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nl-BE" sz="2400" dirty="0"/>
              <a:t>Input casussen = verrijking </a:t>
            </a:r>
            <a:r>
              <a:rPr lang="nl-BE" sz="2400" dirty="0" err="1"/>
              <a:t>leerpad</a:t>
            </a:r>
            <a:r>
              <a:rPr lang="nl-BE" sz="2400" dirty="0"/>
              <a:t> met betekenisvolle en reële casussen + verrijking van antwoorden van werkveld als ze worden terug gekoppeld + mogelijkheid om werkveld, ouders, kinderen te betrekken + scholen leren bij over </a:t>
            </a:r>
            <a:r>
              <a:rPr lang="nl-BE" sz="2400" dirty="0" err="1"/>
              <a:t>kansarmoede</a:t>
            </a:r>
            <a:r>
              <a:rPr lang="nl-BE" sz="2400" dirty="0"/>
              <a:t> (okt-december)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nl-BE" sz="2400" dirty="0"/>
              <a:t>De inbreng van studenten vanuit concrete ervaringen zijn een krachtig leermiddel voor zichzelf en voor elkaar. + Mogelijkheid van herkenning, patroon, koppeling aan theoretische kaders (Okt-dec)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l-BE" sz="2400" dirty="0"/>
              <a:t>Uitwisseling tussen studenten en werkveld op een manier die betekenisvol en reëel is. + Aan de hand van een casus een reflectiemoment waarbij de ervaringsdeskundige wordt uitgenodigd en iemand uit het werkveld* (</a:t>
            </a:r>
            <a:r>
              <a:rPr lang="nl-BE" sz="2400" dirty="0" err="1"/>
              <a:t>febr</a:t>
            </a:r>
            <a:r>
              <a:rPr lang="nl-BE" sz="2400" dirty="0"/>
              <a:t>-mei)</a:t>
            </a:r>
          </a:p>
          <a:p>
            <a:pPr lvl="0"/>
            <a:endParaRPr lang="nl-BE" sz="1100" dirty="0"/>
          </a:p>
          <a:p>
            <a:pPr lvl="0"/>
            <a:endParaRPr lang="nl-BE" sz="1400" dirty="0"/>
          </a:p>
          <a:p>
            <a:pPr algn="l"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nl-NL" sz="1800" dirty="0">
              <a:solidFill>
                <a:srgbClr val="201F1E"/>
              </a:solidFill>
              <a:latin typeface="Source Sans Pro" panose="020B0503030403020204" pitchFamily="34" charset="0"/>
            </a:endParaRPr>
          </a:p>
          <a:p>
            <a:pPr marL="0" indent="0">
              <a:buNone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833324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7041A4-59E9-42B4-92BA-9DD5441F6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000" dirty="0"/>
              <a:t>3</a:t>
            </a:r>
            <a:r>
              <a:rPr lang="nl-NL" sz="4000"/>
              <a:t>. </a:t>
            </a:r>
            <a:r>
              <a:rPr lang="nl-NL" sz="4000" dirty="0"/>
              <a:t>Verwachte projectresultaten</a:t>
            </a:r>
            <a:endParaRPr lang="nl-BE" sz="40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8B2EBA9-4C1F-4B50-A149-F7EF3FCC80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nl-BE" sz="2800" dirty="0" err="1"/>
              <a:t>Leerpad</a:t>
            </a:r>
            <a:r>
              <a:rPr lang="nl-BE" sz="2800" dirty="0"/>
              <a:t> dat kan uitgewisseld worden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BE" sz="2800" dirty="0"/>
              <a:t>Inspiratienamiddag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BE" sz="2800" dirty="0"/>
              <a:t>Versterkte samenwerking met het werkveld en studenten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BE" sz="2800" dirty="0"/>
              <a:t>Ervaringsdeskundigen blijven betrekken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BE" sz="2800" dirty="0"/>
              <a:t>Werkgroep rond </a:t>
            </a:r>
            <a:r>
              <a:rPr lang="nl-BE" sz="2800" dirty="0" err="1"/>
              <a:t>kansarmoede</a:t>
            </a:r>
            <a:r>
              <a:rPr lang="nl-BE" sz="2800" dirty="0"/>
              <a:t> blijft bestaan</a:t>
            </a:r>
          </a:p>
          <a:p>
            <a:pPr algn="l"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nl-NL" sz="2800" dirty="0">
                <a:solidFill>
                  <a:srgbClr val="201F1E"/>
                </a:solidFill>
                <a:latin typeface="Source Sans Pro" panose="020B0503030403020204" pitchFamily="34" charset="0"/>
              </a:rPr>
              <a:t>Samenwerking met lokaal bestuur Brugge bestendigen</a:t>
            </a:r>
          </a:p>
          <a:p>
            <a:pPr algn="l"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nl-NL" sz="2800" dirty="0">
                <a:solidFill>
                  <a:srgbClr val="201F1E"/>
                </a:solidFill>
                <a:latin typeface="Source Sans Pro" panose="020B0503030403020204" pitchFamily="34" charset="0"/>
              </a:rPr>
              <a:t>Samenwerking is zeker mogelijk (aanvullen casusmateriaal, websites,…)</a:t>
            </a:r>
          </a:p>
          <a:p>
            <a:pPr marL="0" indent="0">
              <a:buNone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4980848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8F9E6C53-4B78-4D01-A2E3-C91A6DC492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179" b="37192"/>
          <a:stretch/>
        </p:blipFill>
        <p:spPr>
          <a:xfrm>
            <a:off x="882650" y="982925"/>
            <a:ext cx="10298113" cy="48921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114920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al">
  <a:themeElements>
    <a:clrScheme name="Blauw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jabloon KKGK 5 okt" id="{FFE0E02A-AD72-4786-AD24-4893F9E7B809}" vid="{D15BE9C2-AAA9-41C1-82EA-4385CDE2AFBD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998623B612493419558C606655CF3E2" ma:contentTypeVersion="13" ma:contentTypeDescription="Create a new document." ma:contentTypeScope="" ma:versionID="b15f4d3978759858d7f7401e808fb5ee">
  <xsd:schema xmlns:xsd="http://www.w3.org/2001/XMLSchema" xmlns:xs="http://www.w3.org/2001/XMLSchema" xmlns:p="http://schemas.microsoft.com/office/2006/metadata/properties" xmlns:ns3="4274e6e2-d1b1-4670-98ed-c673481c830e" xmlns:ns4="850d1aea-5dd7-4332-96c6-f4dbe3140561" targetNamespace="http://schemas.microsoft.com/office/2006/metadata/properties" ma:root="true" ma:fieldsID="f3cbead88de3a59b3310ca0657c05e6e" ns3:_="" ns4:_="">
    <xsd:import namespace="4274e6e2-d1b1-4670-98ed-c673481c830e"/>
    <xsd:import namespace="850d1aea-5dd7-4332-96c6-f4dbe3140561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Location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OCR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74e6e2-d1b1-4670-98ed-c673481c830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0d1aea-5dd7-4332-96c6-f4dbe31405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4" nillable="true" ma:displayName="MediaServiceLocation" ma:internalName="MediaServiceLocatio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F498174-1C8F-45D4-B77E-AA214B36728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0601705-B279-44F5-9A96-91EB0ED37DA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274e6e2-d1b1-4670-98ed-c673481c830e"/>
    <ds:schemaRef ds:uri="850d1aea-5dd7-4332-96c6-f4dbe314056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0EC4982-C95C-4F8F-916D-49DC3FDACDA3}">
  <ds:schemaRefs>
    <ds:schemaRef ds:uri="http://www.w3.org/XML/1998/namespace"/>
    <ds:schemaRef ds:uri="http://purl.org/dc/dcmitype/"/>
    <ds:schemaRef ds:uri="4274e6e2-d1b1-4670-98ed-c673481c830e"/>
    <ds:schemaRef ds:uri="http://schemas.microsoft.com/office/infopath/2007/PartnerControls"/>
    <ds:schemaRef ds:uri="http://purl.org/dc/terms/"/>
    <ds:schemaRef ds:uri="850d1aea-5dd7-4332-96c6-f4dbe3140561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9720</TotalTime>
  <Words>381</Words>
  <Application>Microsoft Office PowerPoint</Application>
  <PresentationFormat>Widescreen</PresentationFormat>
  <Paragraphs>42</Paragraphs>
  <Slides>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4" baseType="lpstr">
      <vt:lpstr>Arial</vt:lpstr>
      <vt:lpstr>Calibri</vt:lpstr>
      <vt:lpstr>Source Sans Pro</vt:lpstr>
      <vt:lpstr>Times New Roman</vt:lpstr>
      <vt:lpstr>Tw Cen MT</vt:lpstr>
      <vt:lpstr>Tw Cen MT Condensed</vt:lpstr>
      <vt:lpstr>Wingdings</vt:lpstr>
      <vt:lpstr>Wingdings 3</vt:lpstr>
      <vt:lpstr>Integraal</vt:lpstr>
      <vt:lpstr>Leerpad met casussen  VIVES CAMPUS BRUGGE</vt:lpstr>
      <vt:lpstr>1. VERDUURZAMING en VERBREDING</vt:lpstr>
      <vt:lpstr>2. Doelstellingen</vt:lpstr>
      <vt:lpstr>3. Verwachte projectresultaten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vooruitblik</dc:title>
  <dc:creator>Carolien Frijns</dc:creator>
  <cp:lastModifiedBy>Eveline Mertens</cp:lastModifiedBy>
  <cp:revision>23</cp:revision>
  <dcterms:created xsi:type="dcterms:W3CDTF">2020-12-05T15:58:19Z</dcterms:created>
  <dcterms:modified xsi:type="dcterms:W3CDTF">2021-04-02T18:20:59Z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0x0101008998623B612493419558C606655CF3E2</vt:lpwstr>
  </property>
</Properties>
</file>